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0" r:id="rId5"/>
    <p:sldId id="275" r:id="rId6"/>
    <p:sldId id="274" r:id="rId7"/>
    <p:sldId id="278" r:id="rId8"/>
    <p:sldId id="277" r:id="rId9"/>
    <p:sldId id="279" r:id="rId10"/>
    <p:sldId id="284" r:id="rId11"/>
    <p:sldId id="283" r:id="rId12"/>
    <p:sldId id="287" r:id="rId13"/>
    <p:sldId id="291" r:id="rId14"/>
    <p:sldId id="298" r:id="rId15"/>
    <p:sldId id="299" r:id="rId16"/>
    <p:sldId id="300" r:id="rId17"/>
    <p:sldId id="296" r:id="rId18"/>
    <p:sldId id="293" r:id="rId19"/>
    <p:sldId id="266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Góg Erika" initials="FGE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972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892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174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101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78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570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557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18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404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376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9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DC1F-A34B-47C7-A70E-1D8D36E5A4E2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32DA-5CA8-4E4B-9B7F-3A54F3D65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18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ilvantarto.h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90675" y="414670"/>
            <a:ext cx="9144000" cy="5852780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Schengeni Információs Rendszer, </a:t>
            </a:r>
          </a:p>
          <a:p>
            <a:r>
              <a:rPr lang="hu-HU" sz="4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 II újdonságai</a:t>
            </a:r>
          </a:p>
          <a:p>
            <a:endParaRPr lang="hu-HU" sz="2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Fodor-Góg Erika</a:t>
            </a:r>
          </a:p>
          <a:p>
            <a:endParaRPr lang="hu-H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800" b="1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Interoperabilitási</a:t>
            </a:r>
            <a:r>
              <a:rPr 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konferencia</a:t>
            </a:r>
          </a:p>
          <a:p>
            <a:endParaRPr lang="hu-H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Konferencia a bűnügyi/rendészeti szervek számára</a:t>
            </a:r>
          </a:p>
          <a:p>
            <a:r>
              <a:rPr lang="hu-HU" alt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Belügyminisztérium</a:t>
            </a:r>
          </a:p>
          <a:p>
            <a:r>
              <a:rPr lang="hu-HU" alt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október 10.</a:t>
            </a:r>
            <a:endParaRPr lang="hu-HU" alt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00965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Jogszabálykövetés </a:t>
            </a:r>
            <a:br>
              <a:rPr lang="hu-H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hu-HU" sz="28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66849"/>
            <a:ext cx="10515600" cy="4710113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Várhatóan ez év végén elfogadásra kerül a három új SIS </a:t>
            </a:r>
            <a:r>
              <a:rPr lang="hu-H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II-re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vonatkozó Európai uniós rendelet, amelyek rendelkezései – hatályba lépésük után</a:t>
            </a: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felkészülési folyamat részeként – a hazai jogi szabályozásba is implementálásra kerülnek. </a:t>
            </a:r>
            <a:endParaRPr lang="hu-H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hu-H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Ezek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változások a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 technikai rendszerben is módosítási, finomhangolási feladatokat generálnak, előre láthatóan mintegy két éves távlatban.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85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00965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Jogszabálykövetés </a:t>
            </a:r>
            <a:br>
              <a:rPr lang="hu-H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hu-HU" sz="28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76177"/>
            <a:ext cx="10515600" cy="5400785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3100" b="1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biometrikus</a:t>
            </a:r>
            <a:r>
              <a:rPr lang="hu-H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adatokon történő keresés lehetőségének a biztosítása </a:t>
            </a:r>
            <a:endParaRPr lang="hu-HU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kötelezővé </a:t>
            </a:r>
            <a:r>
              <a:rPr lang="hu-H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teszik az ujjlenyomatokkal történő lekérdezést is, ha az adott személy személyazonossága másképpen nem állapítható meg. </a:t>
            </a:r>
            <a:endParaRPr lang="hu-HU" sz="3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rendelet-tervezetek az ujjnyomatok használata mellett arcképmások, tenyérnyomatok és DNS-profilok alkalmazását is lehetővé teszik egy adott személy személyazonosságának megállapítása céljából. </a:t>
            </a:r>
            <a:endParaRPr lang="hu-HU" sz="3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Jelenleg </a:t>
            </a:r>
            <a:r>
              <a:rPr lang="hu-H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arcképmások csak alfanumerikus lekérdezést követően használhatók egy személy személyazonosságának megerősítésére, viszont nem szolgálhatnak a lekérdezés alapjául</a:t>
            </a:r>
            <a:r>
              <a:rPr lang="hu-H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hu-H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új jelzéskategóriák kezelése </a:t>
            </a: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Új elemként jelentkezik a hamisított okmányokkal, a járművekkel, függetlenül a meghajtó rendszerüktől (azaz elektromos, valamint benzines/dízel stb.,), hamisított bankjegyekkel, IT-berendezésekkel, valamint járművek és ipari berendezések azonosítható alkotóelemeivel kapcsolatos figyelmeztető jelzés</a:t>
            </a:r>
            <a:r>
              <a:rPr lang="hu-H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hu-HU" sz="3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hu-H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CS.SIS felőli új értesítési kategória kezelése </a:t>
            </a: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CS-SIS értesítést küld a tagállamoknak azokról az általuk kiadott kiutasításra vonatkozó figyelmeztető jelzésekről, amelyek tekintetében lejárt az önkéntes távozásra vonatkozó határidő.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26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00965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Jogszabálykövetés </a:t>
            </a:r>
            <a:br>
              <a:rPr lang="hu-H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hu-HU" sz="28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76177"/>
            <a:ext cx="10515600" cy="6007395"/>
          </a:xfrm>
        </p:spPr>
        <p:txBody>
          <a:bodyPr>
            <a:normAutofit fontScale="55000" lnSpcReduction="20000"/>
          </a:bodyPr>
          <a:lstStyle/>
          <a:p>
            <a:pPr marL="457200" lvl="1" indent="0" algn="just">
              <a:buNone/>
            </a:pPr>
            <a:endParaRPr lang="hu-H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új naplóelemek kezelése </a:t>
            </a:r>
            <a:endParaRPr lang="hu-H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gépjárművek </a:t>
            </a:r>
            <a:r>
              <a:rPr lang="hu-HU" sz="36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beszkennelt rendszámtábláinak </a:t>
            </a:r>
            <a:r>
              <a:rPr lang="hu-H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automatikus </a:t>
            </a:r>
            <a: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rendszámfelismerő rendszer segítségével történő automatikus lekérdezése és naplófájl vezetése a lekérdezésekről.</a:t>
            </a:r>
          </a:p>
          <a:p>
            <a:pPr marL="0" lvl="0" indent="0" algn="just">
              <a:buNone/>
            </a:pPr>
            <a:endParaRPr lang="hu-HU" sz="360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hu-H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üzletmenet folytonossági és katasztrófa-elhárítási terv kidolgozása, készenléti példány létrehozása </a:t>
            </a: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Létre kell hozni egy üzletmenet-folytonossági tervet. </a:t>
            </a:r>
            <a:endParaRPr lang="hu-H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tagállamok kötelesek lesznek teljes vagy részleges nemzeti másolattal rendelkezni, és készenléti példánnyal rendelkezni.</a:t>
            </a:r>
          </a:p>
          <a:p>
            <a:pPr marL="0" lvl="0" indent="0" algn="just">
              <a:buNone/>
            </a:pPr>
            <a:endParaRPr lang="hu-HU" sz="360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változó megőrzési idők kezelése </a:t>
            </a: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személyekre vonatkozó figyelmeztető jelzések maximális megőrzési időszaka öt évre </a:t>
            </a:r>
            <a:r>
              <a:rPr lang="hu-H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hosszabbodik.</a:t>
            </a: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tagállamok minden esetben megállapíthatnak rövidebb lejárati időszakokat. </a:t>
            </a:r>
            <a:endParaRPr lang="hu-H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tárgyak esetében nem merül fel a hosszabb megőrzési idő iránti operatív igény, mostantól öt évre csökkenthető a megőrzési időszak, hogy összhangba hozzák azt a személyekkel kapcsolatos figyelmeztető jelzések megőrzési időszakával. </a:t>
            </a:r>
            <a:endParaRPr lang="hu-H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kiállított és kitöltetlen okmányok lejárati ideje azonban továbbra is 10 év, mivel az okmányok érvényességi ideje is 10 év. A beutazási és a tartózkodási tilalmat elrendelő figyelmeztető jelzések maximális megőrzési időtartama 5 évre változott; a tagállamok azonban rövidebb időszakokat is meghatározhatnak.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85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BBA beszerzések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>
              <a:lnSpc>
                <a:spcPct val="114000"/>
              </a:lnSpc>
            </a:pPr>
            <a:r>
              <a:rPr lang="hu-H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jelenlegi beszerzések </a:t>
            </a:r>
            <a:r>
              <a:rPr lang="hu-H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célja</a:t>
            </a:r>
            <a:r>
              <a:rPr lang="hu-H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hogy a hazai szakrendszerekből érkező lekérdezések </a:t>
            </a:r>
            <a: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Központi </a:t>
            </a:r>
            <a:r>
              <a:rPr lang="hu-H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Rendszerből (CS.SIS) történő elsődleges kiszolgálása helyett </a:t>
            </a:r>
            <a: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lekérdezések </a:t>
            </a:r>
            <a:r>
              <a:rPr lang="hu-HU" sz="2000" b="1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N.COPY-ból történő elsődleges kiszolgálása valósuljon meg</a:t>
            </a:r>
            <a:r>
              <a:rPr lang="hu-HU" sz="20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hu-HU" sz="2000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hu-HU" sz="20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NS.CP-ből biztosítandó nagy volumenű szolgáltatások teljesítése az NS.CP továbbfejlesztésével </a:t>
            </a:r>
            <a: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társult technológiai megújításával, nagy teljesítményű új eszközök, alkalmazásszerverek használatával valósulhat meg</a:t>
            </a:r>
            <a: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hu-H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hu-H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beszerzések és fejlesztések kapcsán 2018.12.31-e után megvalósulhat az elsődleges </a:t>
            </a:r>
            <a:r>
              <a:rPr lang="hu-H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N.COPY-ból</a:t>
            </a:r>
            <a:r>
              <a:rPr lang="hu-H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történő kiszolgálás, valamint a jövőbeni újonnan csatlakozó rendszerek kapcsán jelentkező többletterhelések biztonságos kiszolgálása.</a:t>
            </a:r>
          </a:p>
          <a:p>
            <a:pPr>
              <a:lnSpc>
                <a:spcPct val="114000"/>
              </a:lnSpc>
            </a:pPr>
            <a:endParaRPr lang="hu-H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hu-H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96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0100" y="298451"/>
            <a:ext cx="10515600" cy="577850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Jelenleg folyamatban lévő projektek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76301"/>
            <a:ext cx="10515600" cy="58541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BBA 2.6.21-2016-00002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hu-HU" sz="18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SIS II HU NS.CP-hez és N.COPY-hoz kapcsolódó </a:t>
            </a:r>
            <a:r>
              <a:rPr lang="hu-HU" sz="1800" b="1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szoftverfejlesztések</a:t>
            </a:r>
            <a:r>
              <a:rPr lang="hu-HU" sz="18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hu-HU" sz="18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fejlesztés az N.COPY-t kiszolgáló </a:t>
            </a:r>
            <a:r>
              <a:rPr lang="hu-H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alkalmazás </a:t>
            </a:r>
            <a:r>
              <a:rPr lang="hu-H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magasabb verziószámra történő átállására és </a:t>
            </a:r>
            <a:r>
              <a:rPr lang="hu-H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NS.CP fent említett új kiszolgálási igényekhez történő fejlesztésére vonatkozik</a:t>
            </a:r>
            <a:r>
              <a:rPr lang="hu-H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BBA </a:t>
            </a:r>
            <a:r>
              <a:rPr lang="hu-H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3.2.2-2016-00001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hu-H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projekt célja a SIS II rendszer </a:t>
            </a:r>
            <a:r>
              <a:rPr lang="hu-H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részleges infrastrukturális megújítása , </a:t>
            </a:r>
            <a:r>
              <a:rPr lang="hu-H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egyes </a:t>
            </a:r>
            <a:r>
              <a:rPr lang="hu-H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hálózati eszközök ütemezett amortizációs cseréjével. 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hu-H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hálózati eszközpark megújulásával az infrastruktúra lényeges elemeire biztosítható a gyártói támogatás, így a megfelelő rendelkezésre állás. </a:t>
            </a:r>
            <a:endParaRPr lang="hu-H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hu-H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tevékenységek között </a:t>
            </a:r>
            <a:r>
              <a:rPr lang="hu-H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szerepel:</a:t>
            </a:r>
          </a:p>
          <a:p>
            <a:pPr lvl="3" algn="just">
              <a:lnSpc>
                <a:spcPct val="115000"/>
              </a:lnSpc>
              <a:spcAft>
                <a:spcPts val="1000"/>
              </a:spcAft>
            </a:pPr>
            <a:r>
              <a:rPr lang="hu-H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aggregáló</a:t>
            </a:r>
            <a: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routerek</a:t>
            </a:r>
            <a:r>
              <a:rPr lang="hu-H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hu-H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15000"/>
              </a:lnSpc>
              <a:spcAft>
                <a:spcPts val="1000"/>
              </a:spcAft>
            </a:pPr>
            <a: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külső-belső </a:t>
            </a:r>
            <a:r>
              <a:rPr lang="hu-H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switchek</a:t>
            </a:r>
            <a:r>
              <a:rPr lang="hu-H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beszerzése nyílt közbeszerzési eljárás keretében és </a:t>
            </a:r>
            <a:endParaRPr lang="hu-H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15000"/>
              </a:lnSpc>
              <a:spcAft>
                <a:spcPts val="1000"/>
              </a:spcAft>
            </a:pPr>
            <a:r>
              <a:rPr lang="hu-H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szükséges rendszerintegráció elvégzése.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hu-HU" sz="1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hu-H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26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609600" y="1114425"/>
            <a:ext cx="11020425" cy="684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BBA </a:t>
            </a:r>
            <a:r>
              <a:rPr lang="hu-H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2.6.21/4-2016-00001</a:t>
            </a:r>
          </a:p>
          <a:p>
            <a:endParaRPr lang="hu-HU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SIS II rendszer 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egyes elemeinek továbbfejlesztése </a:t>
            </a:r>
            <a:r>
              <a:rPr 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jelenleginél hatékonyabb, megbízhatóbb, biztonságosabb működés érdekében: </a:t>
            </a:r>
            <a:endParaRPr lang="hu-H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hálózat bővítése, </a:t>
            </a: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önálló 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log-gyűjtő és elemző szolgáltatást kialakítása, </a:t>
            </a: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N.COPY Oracle adatbázis teljes körű </a:t>
            </a:r>
            <a:r>
              <a:rPr lang="hu-HU" b="1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licenszelése 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tartalék oldalon, </a:t>
            </a: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hálózati 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menedzsment eszközök beszerzése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3" algn="just">
              <a:lnSpc>
                <a:spcPct val="115000"/>
              </a:lnSpc>
              <a:spcAft>
                <a:spcPts val="1000"/>
              </a:spcAft>
            </a:pP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BBA </a:t>
            </a:r>
            <a:r>
              <a:rPr lang="hu-H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3.2.2/4-206-00001</a:t>
            </a:r>
          </a:p>
          <a:p>
            <a:pPr marL="16573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SISII applikációs szerverek amortizációs cseréje mindkét telephelyen</a:t>
            </a:r>
          </a:p>
          <a:p>
            <a:pPr marL="16573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SIS II alkalmazások migrációja, </a:t>
            </a:r>
          </a:p>
          <a:p>
            <a:pPr marL="16573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tűzfal és az IPS hálózati eszközök garanciális cseréje.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u-HU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hu-H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2" name="Téglalap 1"/>
          <p:cNvSpPr/>
          <p:nvPr/>
        </p:nvSpPr>
        <p:spPr>
          <a:xfrm>
            <a:off x="609601" y="382770"/>
            <a:ext cx="11020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Jelenleg folyamatban lévő projektek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8637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44548"/>
            <a:ext cx="10515600" cy="903767"/>
          </a:xfrm>
        </p:spPr>
        <p:txBody>
          <a:bodyPr>
            <a:noAutofit/>
          </a:bodyPr>
          <a:lstStyle/>
          <a:p>
            <a:pPr algn="ctr">
              <a:spcAft>
                <a:spcPts val="1000"/>
              </a:spcAft>
            </a:pP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AFIS -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Automated Fingerprint Identification System</a:t>
            </a: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hu-HU" sz="32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22743"/>
            <a:ext cx="10820400" cy="4954219"/>
          </a:xfrm>
        </p:spPr>
        <p:txBody>
          <a:bodyPr>
            <a:normAutofit fontScale="25000" lnSpcReduction="20000"/>
          </a:bodyPr>
          <a:lstStyle/>
          <a:p>
            <a:r>
              <a:rPr lang="hu-HU" sz="9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projekt célja: </a:t>
            </a:r>
            <a:endParaRPr lang="hu-HU" sz="96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9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AFIS lényege a központi SIS II rendszer kiegészítése </a:t>
            </a:r>
            <a:r>
              <a:rPr lang="hu-H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automatikus ujjnyomat-keresés funkció bevezetésével. </a:t>
            </a:r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(Ujjnyomat </a:t>
            </a:r>
            <a:r>
              <a:rPr lang="hu-HU" sz="96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keresésre a SIS-ben </a:t>
            </a:r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van lehetőség, csak nem önálló kereséssel.)</a:t>
            </a:r>
          </a:p>
          <a:p>
            <a:pPr marL="457200" lvl="1" indent="0">
              <a:buNone/>
            </a:pPr>
            <a:endParaRPr lang="hu-HU" sz="9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Magyarországnak </a:t>
            </a:r>
            <a:r>
              <a:rPr lang="hu-H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projekt első fázisának éles indulásáig (2018. március 8.) </a:t>
            </a:r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megfelelő formátumú ujjnyomat feltöltésével és az értesítések fogadásával </a:t>
            </a:r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kellett </a:t>
            </a:r>
            <a:r>
              <a:rPr lang="hu-H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elkészülnie. </a:t>
            </a:r>
            <a:endParaRPr lang="hu-HU" sz="9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hu-HU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 követelménynek Magyarország 2017. június 19. óta eleget </a:t>
            </a:r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tett, </a:t>
            </a:r>
            <a:r>
              <a:rPr lang="hu-H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Nemzeti Szakértői és Kutató Központ által előállított ujjnyomatok a német konverter eszköz használatával </a:t>
            </a:r>
            <a:r>
              <a:rPr lang="hu-H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elvárt, </a:t>
            </a:r>
            <a:r>
              <a:rPr lang="hu-H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megfelelő formátumban mennek fel a központi rendszerbe.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hu-HU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hu-HU" sz="18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hu-HU" sz="1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268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AFIS az egyes szakrendszerekben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31358"/>
            <a:ext cx="10515600" cy="514560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1800" b="1" u="sng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AFIS funkció a Hermon-Könyirben</a:t>
            </a: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18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hazai rendszerfejlesztés és tesztelés lezajlott, amely az ütemezéstől jóval korábban megtörtént. </a:t>
            </a: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18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augusztus 8-án az eu-LISA részéről engedélyezve lett a teljes funkcionalitás erre a szakrendszerre.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1800" b="1" u="sng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AFIS funkció a BMH-nál</a:t>
            </a: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18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jún. 04-én osztályunk átadta a BMH-nak az ICD 4.0-át ezzel segítve a szakrendszerük AFIS fejlesztését.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1800" b="1" u="sng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NEBEK SIRENE Iroda </a:t>
            </a: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18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Minden olyan aktív magyar 26-os jelzés (európai elfogatóparancs, nemzetközi elfogatóparancs alapján körözött személyek) mellé elhelyezte a SIS II-AFIS-kompatibilis ujjnyomatot, amelynél ez rendelkezésre állt, így a jelenleg </a:t>
            </a:r>
            <a:r>
              <a:rPr lang="hu-HU" sz="1800" b="1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 körüli 26-os jelzésből közel 800 mellett ujjnyomat is található.</a:t>
            </a: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18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jelenlegi 26-os jelzés-elhelyezési gyakorlat szerint minden 26-os </a:t>
            </a:r>
            <a:r>
              <a:rPr lang="hu-H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jelzéshez </a:t>
            </a:r>
            <a:r>
              <a:rPr lang="hu-H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ujjnyomatot (és fényképet) is feltöltenek, amennyiben ez rendelkezésre áll.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1375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600"/>
          </a:xfrm>
        </p:spPr>
        <p:txBody>
          <a:bodyPr>
            <a:normAutofit/>
          </a:bodyPr>
          <a:lstStyle/>
          <a:p>
            <a:pPr algn="ctr"/>
            <a:r>
              <a:rPr lang="hu-HU" sz="2800" b="1" noProof="1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Transzliteráció</a:t>
            </a:r>
            <a:endParaRPr lang="hu-HU" sz="2800" b="1" noProof="1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47726"/>
            <a:ext cx="10515600" cy="532923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4000"/>
              </a:lnSpc>
            </a:pPr>
            <a:r>
              <a:rPr lang="hu-HU" sz="20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SIS-ben a (személyekre és tárgyakra vonatkozó) figyelmeztető jelzések kategóriájában az adatbázis csak az angol abc 26 betűjéből, valamint számokból (és speciális elválasztó karakterből) állhat, viszont a kiállító ország nyelvén szereplő adatok még latin betűs írásmód esetében is eltérhetnek ettől.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0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transzliteráció az folyamat, amikor ezeket a latin karakterektől eltérő karaktereket a transzliterációs táblázatnak megfelelően a rendszer konvertálja az angol abc-nek megfelelő alakra.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0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SIS II üzembeállása óta eltelt időben változáskezelési eljárás indult például ilyen transzliterációs probléma miatt 2017-ben.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0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alap problémát az az eset jelentette, hogy egy török útlevélben szereplő és „Ü” karaktert tartalmazó nevet az ICAO új (2015-től érvényes) szabálya szerint lehet transzliterálni „UE”, vagy „UXX”, vagy „U” formában is, de a SIS-ben csak az „UE” forma szerepel. Ebből adódóan a horvát határátkelésnél történt MRTD olvasása során nem keletkezett találat. Később Németországban a személy ellenőrzésre került és ekkor már volt találat. A változáskezelési eljárásban e problémakör megoldása érdekében különféle intézkedések, rendszerfejlesztések, műszaki változtatások szükségesek, amelyeket a tagországok egymás között megbeszélnek és koordinálnak.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hu-H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84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Kérdés?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00249"/>
            <a:ext cx="10515600" cy="41767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Fodor-Góg 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Erika</a:t>
            </a:r>
            <a:endParaRPr lang="hu-H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főosztályvezető-helyettes</a:t>
            </a:r>
            <a:endParaRPr lang="hu-H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Belügyminisztérium</a:t>
            </a:r>
            <a:endParaRPr lang="hu-H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Schengeni és Felhasználó-támogatási Főosztály</a:t>
            </a:r>
            <a:endParaRPr lang="hu-H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N.SIS II Hivatal (Osztály)</a:t>
            </a:r>
            <a:endParaRPr lang="hu-H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1094 Budapest, Balázs Béla u. 35.</a:t>
            </a:r>
          </a:p>
          <a:p>
            <a:pPr marL="0" indent="0">
              <a:buNone/>
            </a:pPr>
            <a:r>
              <a:rPr 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tel.: +36 1 456-6503</a:t>
            </a:r>
          </a:p>
          <a:p>
            <a:pPr marL="0" indent="0">
              <a:buNone/>
            </a:pPr>
            <a:r>
              <a:rPr 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BM: 16-503</a:t>
            </a:r>
          </a:p>
          <a:p>
            <a:pPr marL="0" indent="0">
              <a:buNone/>
            </a:pPr>
            <a:r>
              <a:rPr lang="hu-HU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mob.: +36 20 962-85-83</a:t>
            </a:r>
          </a:p>
          <a:p>
            <a:pPr marL="0" indent="0">
              <a:buNone/>
            </a:pPr>
            <a:r>
              <a:rPr lang="hu-HU" u="sng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www.nyilvantarto.hu</a:t>
            </a:r>
            <a:endParaRPr lang="hu-HU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03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második generációs </a:t>
            </a:r>
            <a:r>
              <a:rPr 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Schengeni </a:t>
            </a:r>
            <a:r>
              <a:rPr 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Információs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5417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második generációs Schengeni Információs Rendszer (</a:t>
            </a: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</a:t>
            </a:r>
            <a:r>
              <a:rPr lang="hu-HU" sz="24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</a:t>
            </a: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rövid nevén SIS II egy európai nyilvántartást foglal magában, amely tartalmazza </a:t>
            </a:r>
          </a:p>
          <a:p>
            <a:pPr marL="1200150" lvl="2" indent="-285750">
              <a:defRPr/>
            </a:pP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körözés alatt álló személyek és </a:t>
            </a:r>
          </a:p>
          <a:p>
            <a:pPr marL="1200150" lvl="2" indent="-285750">
              <a:defRPr/>
            </a:pP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bizonyos tárgyak (különösen gépjárművek, okmányok, lőfegyverek), valamint </a:t>
            </a:r>
          </a:p>
          <a:p>
            <a:pPr marL="1200150" lvl="2" indent="-285750">
              <a:defRPr/>
            </a:pP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schengeni beutazási és tartózkodási tilalom hatálya alatt álló személyek adatait. </a:t>
            </a:r>
          </a:p>
          <a:p>
            <a:pPr marL="0" indent="0">
              <a:buNone/>
              <a:defRPr/>
            </a:pPr>
            <a:endParaRPr lang="hu-H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Európai Uniós Bizottság felügyelete mellett működik és jelenleg 26 európai ország használja. A rendszer nemzetbiztonsági, határőrizeti és rendészeti célokat szolgál</a:t>
            </a: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jelenlegi SIS II rendszer 2013. április 9. óta üzemel, mint a schengeni térség államainak közös számítógépes nyilvántartási rendszere, amely a schengeni államok adatszolgáltatásából jött létre, és a tagállamok közötti adatcserét teszi lehetővé.</a:t>
            </a:r>
          </a:p>
          <a:p>
            <a:pPr marL="285750" indent="-285750">
              <a:defRPr/>
            </a:pPr>
            <a:endParaRPr lang="hu-HU" sz="1600" b="1" dirty="0"/>
          </a:p>
          <a:p>
            <a:pPr marL="285750" indent="-285750">
              <a:defRPr/>
            </a:pPr>
            <a:endParaRPr lang="hu-HU" sz="1600" b="1" dirty="0" smtClean="0"/>
          </a:p>
          <a:p>
            <a:pPr marL="285750" indent="-285750">
              <a:defRPr/>
            </a:pPr>
            <a:endParaRPr lang="hu-HU" sz="16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675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NS.CP működtetése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95153"/>
            <a:ext cx="10515600" cy="5401340"/>
          </a:xfrm>
        </p:spPr>
        <p:txBody>
          <a:bodyPr>
            <a:normAutofit fontScale="92500"/>
          </a:bodyPr>
          <a:lstStyle/>
          <a:p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SIS II központi részének üzemeltetését az uniós EU-LISA Ügynökség látja el, míg a nemzeti részek üzemeltetéséért az egyes tagállamok felelnek. Magyarországon ezt a feladatot a  BM NYHÁT – mint nemzeti N.SIS II Hivatal – látja el. </a:t>
            </a:r>
            <a:endParaRPr lang="hu-H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N.SIS II Hivatal a  SIS II hazai részének informatikai központja, amelyhez valamennyi további szereplő csatlakozik. </a:t>
            </a:r>
          </a:p>
          <a:p>
            <a:pPr algn="just">
              <a:defRPr/>
            </a:pP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Minden jelzésművelet és lekérdezés </a:t>
            </a: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N.SIS II Hivatal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által üzemeltetett rendszeren keresztül kerül továbbításra a központi </a:t>
            </a:r>
            <a:r>
              <a:rPr lang="hu-HU" sz="24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 II-be. </a:t>
            </a:r>
          </a:p>
          <a:p>
            <a:endParaRPr lang="hu-HU" sz="2400" noProof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N.SIS II Hivatal (Osztály) a BM NYHÁT SFFO-n </a:t>
            </a:r>
            <a:r>
              <a:rPr lang="hu-H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belül </a:t>
            </a:r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működő osztály. </a:t>
            </a:r>
          </a:p>
          <a:p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nemzeti SIS rendszer (N.SIS) alapvetően a hazai érintett szervezetek szakrendszereinek az együttműködésén alapul</a:t>
            </a:r>
          </a:p>
          <a:p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Redundáns két telephelyes, telephelyenként két alkalmazáspéldányos működés</a:t>
            </a:r>
          </a:p>
          <a:p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Teljes értékű nemzeti másolat működtetése (N.COPY)</a:t>
            </a:r>
          </a:p>
          <a:p>
            <a:r>
              <a:rPr lang="hu-H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 II Portál működtetése (webes felület)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18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44549"/>
            <a:ext cx="10515600" cy="563525"/>
          </a:xfrm>
        </p:spPr>
        <p:txBody>
          <a:bodyPr>
            <a:no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</a:rPr>
              <a:t>    Szakrendszerek</a:t>
            </a:r>
            <a:endParaRPr lang="hu-HU" dirty="0">
              <a:solidFill>
                <a:srgbClr val="00206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011053"/>
              </p:ext>
            </p:extLst>
          </p:nvPr>
        </p:nvGraphicFramePr>
        <p:xfrm>
          <a:off x="1764635" y="850305"/>
          <a:ext cx="9293225" cy="5933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Acrobat Document" r:id="rId3" imgW="8028571" imgH="5676190" progId="AcroExch.Document.11">
                  <p:embed/>
                </p:oleObj>
              </mc:Choice>
              <mc:Fallback>
                <p:oleObj name="Acrobat Document" r:id="rId3" imgW="8028571" imgH="5676190" progId="AcroExch.Document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635" y="850305"/>
                        <a:ext cx="9293225" cy="5933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88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9489"/>
            <a:ext cx="10515600" cy="81870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EU-s SIS </a:t>
            </a:r>
            <a:r>
              <a:rPr lang="hu-H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hu-H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jelzések száma, megoszlása 2017</a:t>
            </a:r>
            <a:br>
              <a:rPr lang="hu-H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76.489.461</a:t>
            </a:r>
            <a:endParaRPr lang="hu-H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4" y="1038224"/>
            <a:ext cx="8743951" cy="5819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8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Hazai SIS 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 jelzések száma</a:t>
            </a:r>
            <a:endParaRPr lang="hu-HU" sz="32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805392"/>
              </p:ext>
            </p:extLst>
          </p:nvPr>
        </p:nvGraphicFramePr>
        <p:xfrm>
          <a:off x="934999" y="925027"/>
          <a:ext cx="9952076" cy="5833728"/>
        </p:xfrm>
        <a:graphic>
          <a:graphicData uri="http://schemas.openxmlformats.org/drawingml/2006/table">
            <a:tbl>
              <a:tblPr firstRow="1" firstCol="1" bandRow="1"/>
              <a:tblGrid>
                <a:gridCol w="114300"/>
                <a:gridCol w="1020224"/>
                <a:gridCol w="5575658"/>
                <a:gridCol w="3241894"/>
              </a:tblGrid>
              <a:tr h="2012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2236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hu-H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u-HU" sz="2000" b="1" dirty="0" smtClean="0">
                          <a:effectLst/>
                          <a:latin typeface="Calibri" panose="020F0502020204030204" pitchFamily="34" charset="0"/>
                        </a:rPr>
                        <a:t>                            818.441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</a:rPr>
                        <a:t>(2018. augusztus 14-dikei adat)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6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8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Kategóriák    szerinti    megoszlás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Személy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14824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Közúti jármű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12369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Lőfegyver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Kitöltetlen okmány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Kitöltött okmány (személyi adatokkal)</a:t>
                      </a:r>
                      <a:endParaRPr lang="hu-H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735.178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Bankjegy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Ipari berendezés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Légi jármű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Vizi jármű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Hajómotor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Konténer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Rendszám</a:t>
                      </a:r>
                      <a:endParaRPr lang="hu-H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31451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Értékpapír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3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Forgalmi engedély</a:t>
                      </a:r>
                      <a:endParaRPr lang="hu-H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23464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Összesen: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818441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386259" y="0"/>
            <a:ext cx="219693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0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Hazai SIS 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 lekérdezések</a:t>
            </a:r>
            <a:endParaRPr lang="hu-HU" sz="32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386259" y="0"/>
            <a:ext cx="219693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r>
              <a:rPr lang="hu-HU" sz="3600" dirty="0" smtClean="0"/>
              <a:t>2018. I. félévben – 71,5 millió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659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Találatok száma 2017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445878"/>
              </p:ext>
            </p:extLst>
          </p:nvPr>
        </p:nvGraphicFramePr>
        <p:xfrm>
          <a:off x="404038" y="914400"/>
          <a:ext cx="10675088" cy="5740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0188"/>
                <a:gridCol w="4070188"/>
                <a:gridCol w="2534712"/>
              </a:tblGrid>
              <a:tr h="361938">
                <a:tc gridSpan="2">
                  <a:txBody>
                    <a:bodyPr/>
                    <a:lstStyle/>
                    <a:p>
                      <a:r>
                        <a:rPr lang="hu-HU" sz="1600" dirty="0" smtClean="0"/>
                        <a:t>Találatok száma külföldi</a:t>
                      </a:r>
                      <a:r>
                        <a:rPr lang="hu-HU" sz="1600" baseline="0" dirty="0" smtClean="0"/>
                        <a:t> jelzéseken</a:t>
                      </a:r>
                      <a:endParaRPr lang="hu-H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2488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b="1" dirty="0" smtClean="0"/>
                        <a:t>SIS II Határozat 26. cikk</a:t>
                      </a:r>
                      <a:r>
                        <a:rPr lang="hu-HU" sz="1050" dirty="0" smtClean="0"/>
                        <a:t> (európai elfogatóparancs, nemzetközi elfogatóparancs alapján körözött személyek)</a:t>
                      </a:r>
                    </a:p>
                    <a:p>
                      <a:endParaRPr lang="hu-H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393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gridSpan="2">
                  <a:txBody>
                    <a:bodyPr/>
                    <a:lstStyle/>
                    <a:p>
                      <a:r>
                        <a:rPr lang="hu-HU" sz="1050" b="1" dirty="0" smtClean="0"/>
                        <a:t>SIS II Rendelet 24. cikk</a:t>
                      </a:r>
                      <a:r>
                        <a:rPr lang="hu-HU" sz="1050" dirty="0" smtClean="0"/>
                        <a:t> (beutazási és tartózkodási tilalmat</a:t>
                      </a:r>
                      <a:r>
                        <a:rPr lang="hu-HU" sz="1050" baseline="0" dirty="0" smtClean="0"/>
                        <a:t> elrendelő figyelmeztető jelzés</a:t>
                      </a:r>
                      <a:r>
                        <a:rPr lang="hu-HU" sz="1050" dirty="0" smtClean="0"/>
                        <a:t>)</a:t>
                      </a:r>
                      <a:endParaRPr lang="hu-H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3393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gridSpan="2">
                  <a:txBody>
                    <a:bodyPr/>
                    <a:lstStyle/>
                    <a:p>
                      <a:r>
                        <a:rPr lang="hu-HU" sz="1050" b="1" dirty="0" smtClean="0"/>
                        <a:t>SIS II Határozat 32.</a:t>
                      </a:r>
                      <a:r>
                        <a:rPr lang="hu-HU" sz="1050" b="1" baseline="0" dirty="0" smtClean="0"/>
                        <a:t> cikk</a:t>
                      </a:r>
                      <a:r>
                        <a:rPr lang="hu-HU" sz="1050" baseline="0" dirty="0" smtClean="0"/>
                        <a:t> (</a:t>
                      </a:r>
                      <a:r>
                        <a:rPr lang="hu-HU" sz="1050" dirty="0" smtClean="0"/>
                        <a:t>védelem alá helyezés</a:t>
                      </a:r>
                      <a:r>
                        <a:rPr lang="hu-HU" sz="1050" baseline="0" dirty="0" smtClean="0"/>
                        <a:t> </a:t>
                      </a:r>
                      <a:r>
                        <a:rPr lang="hu-HU" sz="1050" dirty="0" smtClean="0"/>
                        <a:t>miatti körözés)</a:t>
                      </a:r>
                      <a:endParaRPr lang="hu-H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205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b="1" dirty="0" smtClean="0"/>
                        <a:t>SIS II Határozat 34. cikk </a:t>
                      </a:r>
                      <a:r>
                        <a:rPr lang="hu-HU" sz="1050" dirty="0" smtClean="0"/>
                        <a:t>(tartózkodási hely megállapítása miatti körözés</a:t>
                      </a:r>
                      <a:r>
                        <a:rPr lang="hu-HU" sz="1050" dirty="0"/>
                        <a:t>)</a:t>
                      </a:r>
                      <a:endParaRPr lang="hu-HU" sz="105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3241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gridSpan="2">
                  <a:txBody>
                    <a:bodyPr/>
                    <a:lstStyle/>
                    <a:p>
                      <a:r>
                        <a:rPr lang="hu-HU" sz="1050" b="1" dirty="0" smtClean="0"/>
                        <a:t>SIS II Határozat 36. cikk </a:t>
                      </a:r>
                      <a:r>
                        <a:rPr lang="hu-HU" sz="1050" dirty="0" smtClean="0"/>
                        <a:t>(rejtett ellenőrzés, leplezett figyelés miatt elrendelt</a:t>
                      </a:r>
                      <a:r>
                        <a:rPr lang="hu-HU" sz="1050" baseline="0" dirty="0" smtClean="0"/>
                        <a:t> körözés)</a:t>
                      </a:r>
                      <a:endParaRPr lang="hu-H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6425</a:t>
                      </a:r>
                      <a:endParaRPr lang="hu-HU" sz="1050" dirty="0"/>
                    </a:p>
                  </a:txBody>
                  <a:tcPr/>
                </a:tc>
              </a:tr>
              <a:tr h="322221">
                <a:tc rowSpan="14">
                  <a:txBody>
                    <a:bodyPr/>
                    <a:lstStyle/>
                    <a:p>
                      <a:r>
                        <a:rPr lang="hu-HU" sz="1050" b="1" dirty="0" smtClean="0"/>
                        <a:t>SIS</a:t>
                      </a:r>
                      <a:r>
                        <a:rPr lang="hu-HU" sz="1050" b="1" baseline="0" dirty="0" smtClean="0"/>
                        <a:t> II Határozat 38. cikk </a:t>
                      </a:r>
                      <a:r>
                        <a:rPr lang="hu-HU" sz="1050" baseline="0" dirty="0" smtClean="0"/>
                        <a:t>(Lefoglalandó vagy büntetőeljárásban bizonyítékként felhasználandó tárgyakra vonatkozó figyelmeztető jelzések)</a:t>
                      </a:r>
                      <a:endParaRPr lang="hu-H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Járművek,</a:t>
                      </a:r>
                      <a:r>
                        <a:rPr lang="hu-HU" sz="1050" baseline="0" dirty="0" smtClean="0"/>
                        <a:t> utánfutó, karaván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595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Hajó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1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Repülőgép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Ipari berendezés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13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Hajó motor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15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Konténer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Lőfegyver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Kitöltetlen dokumentum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35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Forgalmi</a:t>
                      </a:r>
                      <a:r>
                        <a:rPr lang="hu-HU" sz="1050" baseline="0" dirty="0" smtClean="0"/>
                        <a:t> engedély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46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Rendszám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55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Kitöltött</a:t>
                      </a:r>
                      <a:r>
                        <a:rPr lang="hu-HU" sz="1050" baseline="0" dirty="0" smtClean="0"/>
                        <a:t> dokumentum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1065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Bankjegy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Értékpapír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                        Összesen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1825</a:t>
                      </a:r>
                      <a:endParaRPr lang="hu-HU" sz="1050" dirty="0"/>
                    </a:p>
                  </a:txBody>
                  <a:tcPr/>
                </a:tc>
              </a:tr>
              <a:tr h="248832">
                <a:tc gridSpan="2">
                  <a:txBody>
                    <a:bodyPr/>
                    <a:lstStyle/>
                    <a:p>
                      <a:r>
                        <a:rPr lang="hu-HU" sz="1800" b="1" dirty="0" smtClean="0"/>
                        <a:t>Összesen</a:t>
                      </a:r>
                      <a:endParaRPr lang="hu-H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/>
                        <a:t>15482</a:t>
                      </a:r>
                      <a:endParaRPr lang="hu-H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7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1415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Találatok száma 2017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42220"/>
              </p:ext>
            </p:extLst>
          </p:nvPr>
        </p:nvGraphicFramePr>
        <p:xfrm>
          <a:off x="574158" y="1211037"/>
          <a:ext cx="10779642" cy="553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607"/>
                <a:gridCol w="4610189"/>
                <a:gridCol w="2391846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hu-HU" sz="1600" dirty="0" smtClean="0"/>
                        <a:t>Találatok száma külföldön,</a:t>
                      </a:r>
                      <a:r>
                        <a:rPr lang="hu-HU" sz="1600" baseline="0" dirty="0" smtClean="0"/>
                        <a:t> magyar jelzéseken</a:t>
                      </a:r>
                      <a:endParaRPr lang="hu-H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2402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b="1" dirty="0" smtClean="0"/>
                        <a:t>SIS II Határozat 26. cikk </a:t>
                      </a:r>
                      <a:r>
                        <a:rPr lang="hu-HU" sz="1050" dirty="0" smtClean="0"/>
                        <a:t>(európai elfogatóparancs, nemzetközi elfogatóparancs alapján körözött személyek)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449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b="1" dirty="0" smtClean="0"/>
                        <a:t>SIS II Rendelet 24. cikk </a:t>
                      </a:r>
                      <a:r>
                        <a:rPr lang="hu-HU" sz="1050" dirty="0" smtClean="0"/>
                        <a:t>(beutazási és tartózkodási tilalmat</a:t>
                      </a:r>
                      <a:r>
                        <a:rPr lang="hu-HU" sz="1050" baseline="0" dirty="0" smtClean="0"/>
                        <a:t> elrendelő figyelmeztető jelzés</a:t>
                      </a:r>
                      <a:r>
                        <a:rPr lang="hu-HU" sz="1050" dirty="0" smtClean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1536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b="1" dirty="0" smtClean="0"/>
                        <a:t>SIS II Határozat 32.</a:t>
                      </a:r>
                      <a:r>
                        <a:rPr lang="hu-HU" sz="1050" b="1" baseline="0" dirty="0" smtClean="0"/>
                        <a:t> cikk </a:t>
                      </a:r>
                      <a:r>
                        <a:rPr lang="hu-HU" sz="1050" baseline="0" dirty="0" smtClean="0"/>
                        <a:t>(</a:t>
                      </a:r>
                      <a:r>
                        <a:rPr lang="hu-HU" sz="1050" dirty="0" smtClean="0"/>
                        <a:t>védelem alá helyezés</a:t>
                      </a:r>
                      <a:r>
                        <a:rPr lang="hu-HU" sz="1050" baseline="0" dirty="0" smtClean="0"/>
                        <a:t> </a:t>
                      </a:r>
                      <a:r>
                        <a:rPr lang="hu-HU" sz="1050" dirty="0" smtClean="0"/>
                        <a:t>miatti körözés)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354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b="1" dirty="0" smtClean="0"/>
                        <a:t>SIS II Határozat 34. cikk</a:t>
                      </a:r>
                      <a:r>
                        <a:rPr lang="hu-HU" sz="1050" dirty="0" smtClean="0"/>
                        <a:t> (tartózkodási hely megállapítása miatti körözés)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799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b="1" dirty="0" smtClean="0"/>
                        <a:t>SIS II Határozat 36. cikk</a:t>
                      </a:r>
                      <a:r>
                        <a:rPr lang="hu-HU" sz="1050" dirty="0" smtClean="0"/>
                        <a:t> (rejtett ellenőrzés, leplezett figyelés miatt elrendelt</a:t>
                      </a:r>
                      <a:r>
                        <a:rPr lang="hu-HU" sz="1050" baseline="0" dirty="0" smtClean="0"/>
                        <a:t> körözés)</a:t>
                      </a:r>
                      <a:endParaRPr lang="hu-HU" sz="105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1256</a:t>
                      </a:r>
                      <a:endParaRPr lang="hu-HU" sz="1050" dirty="0"/>
                    </a:p>
                  </a:txBody>
                  <a:tcPr/>
                </a:tc>
              </a:tr>
              <a:tr h="277670">
                <a:tc row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b="1" dirty="0" smtClean="0"/>
                        <a:t>SIS</a:t>
                      </a:r>
                      <a:r>
                        <a:rPr lang="hu-HU" sz="1050" b="1" baseline="0" dirty="0" smtClean="0"/>
                        <a:t> II Határozat 38. cikk</a:t>
                      </a:r>
                      <a:r>
                        <a:rPr lang="hu-HU" sz="1050" baseline="0" dirty="0" smtClean="0"/>
                        <a:t> (Lefoglalandó vagy büntetőeljárásban bizonyítékként felhasználandó tárgyakra vonatkozó figyelmeztető jelzések)</a:t>
                      </a:r>
                      <a:endParaRPr lang="hu-HU" sz="1050" dirty="0" smtClean="0"/>
                    </a:p>
                    <a:p>
                      <a:endParaRPr lang="hu-H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Járművek,</a:t>
                      </a:r>
                      <a:r>
                        <a:rPr lang="hu-HU" sz="1050" baseline="0" dirty="0" smtClean="0"/>
                        <a:t> utánfutó, karaván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70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Hajó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Repülőgép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Ipari berendezés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Hajó motor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Konténer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Lőfegyver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4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Kitöltetlen dokumentum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Forgalmi</a:t>
                      </a:r>
                      <a:r>
                        <a:rPr lang="hu-HU" sz="1050" baseline="0" dirty="0" smtClean="0"/>
                        <a:t> engedély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20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Rendszám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34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Kitöltött</a:t>
                      </a:r>
                      <a:r>
                        <a:rPr lang="hu-HU" sz="1050" baseline="0" dirty="0" smtClean="0"/>
                        <a:t> dokumentum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783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Bankjegy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Értékpapír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0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                        Összesen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911</a:t>
                      </a:r>
                      <a:endParaRPr lang="hu-HU" sz="1050" dirty="0"/>
                    </a:p>
                  </a:txBody>
                  <a:tcPr/>
                </a:tc>
              </a:tr>
              <a:tr h="240278">
                <a:tc gridSpan="2">
                  <a:txBody>
                    <a:bodyPr/>
                    <a:lstStyle/>
                    <a:p>
                      <a:r>
                        <a:rPr lang="hu-HU" sz="1800" b="1" dirty="0" smtClean="0"/>
                        <a:t>Összesen</a:t>
                      </a:r>
                      <a:endParaRPr lang="hu-H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/>
                        <a:t>5305</a:t>
                      </a:r>
                      <a:endParaRPr lang="hu-H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561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1521</Words>
  <Application>Microsoft Office PowerPoint</Application>
  <PresentationFormat>Egyéni</PresentationFormat>
  <Paragraphs>256</Paragraphs>
  <Slides>19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1" baseType="lpstr">
      <vt:lpstr>Office-téma</vt:lpstr>
      <vt:lpstr>Acrobat Document</vt:lpstr>
      <vt:lpstr>PowerPoint bemutató</vt:lpstr>
      <vt:lpstr>A második generációs  Schengeni Információs Rendszer</vt:lpstr>
      <vt:lpstr>NS.CP működtetése</vt:lpstr>
      <vt:lpstr>    Szakrendszerek</vt:lpstr>
      <vt:lpstr>EU-s SIS II jelzések száma, megoszlása 2017 76.489.461</vt:lpstr>
      <vt:lpstr>Hazai SIS II jelzések száma</vt:lpstr>
      <vt:lpstr>Hazai SIS II lekérdezések</vt:lpstr>
      <vt:lpstr>Találatok száma 2017</vt:lpstr>
      <vt:lpstr>Találatok száma 2017</vt:lpstr>
      <vt:lpstr>Jogszabálykövetés  </vt:lpstr>
      <vt:lpstr>Jogszabálykövetés  </vt:lpstr>
      <vt:lpstr>Jogszabálykövetés  </vt:lpstr>
      <vt:lpstr>BBA beszerzések</vt:lpstr>
      <vt:lpstr>Jelenleg folyamatban lévő projektek</vt:lpstr>
      <vt:lpstr>PowerPoint bemutató</vt:lpstr>
      <vt:lpstr> AFIS - Automated Fingerprint Identification System  </vt:lpstr>
      <vt:lpstr>AFIS az egyes szakrendszerekben</vt:lpstr>
      <vt:lpstr>Transzliteráció</vt:lpstr>
      <vt:lpstr>Köszönöm a figyelmet! Kérdés?</vt:lpstr>
    </vt:vector>
  </TitlesOfParts>
  <Company>KEK KH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N.SIS II Hivatal</dc:title>
  <dc:creator>dr. Zsivanov Dóra Anna</dc:creator>
  <cp:lastModifiedBy>dr. Góg Erika</cp:lastModifiedBy>
  <cp:revision>47</cp:revision>
  <cp:lastPrinted>2018-10-05T12:09:08Z</cp:lastPrinted>
  <dcterms:created xsi:type="dcterms:W3CDTF">2018-10-02T06:44:31Z</dcterms:created>
  <dcterms:modified xsi:type="dcterms:W3CDTF">2018-10-08T15:44:08Z</dcterms:modified>
</cp:coreProperties>
</file>